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2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jpeg" ContentType="image/jpeg"/>
  <Override PartName="/ppt/media/image6.png" ContentType="image/png"/>
  <Override PartName="/ppt/media/image2.jpeg" ContentType="image/jpeg"/>
  <Override PartName="/ppt/media/image4.png" ContentType="image/png"/>
  <Override PartName="/ppt/media/image3.png" ContentType="image/png"/>
  <Override PartName="/ppt/media/image5.png" ContentType="image/png"/>
  <Override PartName="/ppt/media/image7.gif" ContentType="image/gi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move the slide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C34B61CD-91EF-4972-9BE4-33512EC00E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l-PL" sz="1200" strike="noStrike" u="none">
              <a:solidFill>
                <a:schemeClr val="dk1"/>
              </a:solidFill>
              <a:effectLst/>
              <a:uFillTx/>
              <a:latin typeface="+mn-lt"/>
              <a:ea typeface="+mn-ea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l-PL" sz="1200" strike="noStrike" u="none">
              <a:solidFill>
                <a:schemeClr val="dk1"/>
              </a:solidFill>
              <a:effectLst/>
              <a:uFillTx/>
              <a:latin typeface="+mn-lt"/>
              <a:ea typeface="+mn-ea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l-PL" sz="1200" strike="noStrike" u="none">
              <a:solidFill>
                <a:schemeClr val="dk1"/>
              </a:solidFill>
              <a:effectLst/>
              <a:uFillTx/>
              <a:latin typeface="+mn-lt"/>
              <a:ea typeface="+mn-ea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l-PL" sz="1200" strike="noStrike" u="none">
              <a:solidFill>
                <a:schemeClr val="dk1"/>
              </a:solidFill>
              <a:effectLst/>
              <a:uFillTx/>
              <a:latin typeface="+mn-lt"/>
              <a:ea typeface="+mn-ea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l-PL" sz="1200" strike="noStrike" u="none">
              <a:solidFill>
                <a:schemeClr val="dk1"/>
              </a:solidFill>
              <a:effectLst/>
              <a:uFillTx/>
              <a:latin typeface="+mn-lt"/>
              <a:ea typeface="+mn-ea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l-PL" sz="1200" strike="noStrike" u="none">
              <a:solidFill>
                <a:schemeClr val="dk1"/>
              </a:solidFill>
              <a:effectLst/>
              <a:uFillTx/>
              <a:latin typeface="+mn-lt"/>
              <a:ea typeface="+mn-ea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lajd tytułow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102D40B-6A05-4217-8B28-9E7304068F59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Zawartość z podpis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pl-P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0168FF6-51B2-4488-A892-EA4776DA8902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raz z podpis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pl-PL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CFC0DB4-DD74-41A3-AE71-CA4A0297EE99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ytuł i tekst pionow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BF4C897-F7E0-4EF0-87E6-D060189A3335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ytuł pionowy i teks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1FF20E4-5B3D-48EE-90C4-CD577E397CF2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ytuł i zawartość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8CACF87-577F-4948-A890-0D92163327C1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Nagłówek sekcj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pl-PL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pl-PL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198685F-903B-4433-8C3E-7A28A6AC2D1E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wa elementy zawartośc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2FCE762-55DA-4C1F-B17B-3A37D9309DCF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orównani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style wzorca tekstu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Drugi poziom</a:t>
            </a:r>
            <a:endParaRPr b="0" lang="pl-PL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l-PL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Trzeci poziom</a:t>
            </a:r>
            <a:endParaRPr b="0" lang="pl-PL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l-P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Czwarty poziom</a:t>
            </a:r>
            <a:endParaRPr b="0" lang="pl-PL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l-PL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Piąty poziom</a:t>
            </a:r>
            <a:endParaRPr b="0" lang="pl-PL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E99A35E-A592-4249-BD65-33B09A144C81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ylko tytu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pl-PL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Kliknij, aby edytować styl</a:t>
            </a:r>
            <a:endParaRPr b="0" lang="pl-PL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AA2D056-F213-4606-AC91-D90A3973C9FE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ust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422BCFC-F90E-4A41-AA10-CF1CE0C8FA68}" type="slidenum">
              <a:rPr b="0" lang="pl-PL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hyperlink" Target="http://www.trainingvisionireland.com/" TargetMode="External"/><Relationship Id="rId4" Type="http://schemas.openxmlformats.org/officeDocument/2006/relationships/hyperlink" Target="http://www.tribeka.es/" TargetMode="External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8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6.png"/><Relationship Id="rId3" Type="http://schemas.openxmlformats.org/officeDocument/2006/relationships/image" Target="../media/image7.gif"/><Relationship Id="rId4" Type="http://schemas.openxmlformats.org/officeDocument/2006/relationships/image" Target="../media/image7.gif"/><Relationship Id="rId5" Type="http://schemas.openxmlformats.org/officeDocument/2006/relationships/slideLayout" Target="../slideLayouts/slideLayout6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7.gif"/><Relationship Id="rId3" Type="http://schemas.openxmlformats.org/officeDocument/2006/relationships/image" Target="../media/image7.gif"/><Relationship Id="rId4" Type="http://schemas.openxmlformats.org/officeDocument/2006/relationships/image" Target="../media/image7.gif"/><Relationship Id="rId5" Type="http://schemas.openxmlformats.org/officeDocument/2006/relationships/image" Target="../media/image7.gif"/><Relationship Id="rId6" Type="http://schemas.openxmlformats.org/officeDocument/2006/relationships/image" Target="../media/image7.gif"/><Relationship Id="rId7" Type="http://schemas.openxmlformats.org/officeDocument/2006/relationships/image" Target="../media/image7.gif"/><Relationship Id="rId8" Type="http://schemas.openxmlformats.org/officeDocument/2006/relationships/slideLayout" Target="../slideLayouts/slideLayout4.xml"/><Relationship Id="rId9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70000" lnSpcReduction="1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i="1" lang="pl-PL" sz="3600" strike="noStrike" u="none" cap="small">
                <a:solidFill>
                  <a:schemeClr val="dk2">
                    <a:lumMod val="75000"/>
                  </a:schemeClr>
                </a:solidFill>
                <a:effectLst/>
                <a:uFillTx/>
                <a:latin typeface="Calibri"/>
              </a:rPr>
              <a:t>Mobilność uczniów i nauczycieli  gwarancją efektywnego kształcenia zawodowego </a:t>
            </a:r>
            <a:br>
              <a:rPr sz="3600"/>
            </a:br>
            <a:r>
              <a:rPr b="1" i="1" lang="pl-PL" sz="3600" strike="noStrike" u="none" cap="small">
                <a:solidFill>
                  <a:schemeClr val="dk2">
                    <a:lumMod val="75000"/>
                  </a:schemeClr>
                </a:solidFill>
                <a:effectLst/>
                <a:uFillTx/>
                <a:latin typeface="Calibri"/>
              </a:rPr>
              <a:t>Projekt z konkursu 2017 </a:t>
            </a:r>
            <a:br>
              <a:rPr sz="3600"/>
            </a:br>
            <a:endParaRPr b="0" lang="pl-PL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l-PL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Autor i koordynator Projektu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l-PL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Anna Polewczyk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6" name="Obraz 4" descr="powers naglowek 1.jpg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72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7" name="Picture 2" descr="Logo Perzyńskiego got"/>
          <p:cNvPicPr/>
          <p:nvPr/>
        </p:nvPicPr>
        <p:blipFill>
          <a:blip r:embed="rId2"/>
          <a:stretch/>
        </p:blipFill>
        <p:spPr>
          <a:xfrm>
            <a:off x="3348000" y="260640"/>
            <a:ext cx="1599840" cy="1371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i="1" lang="pl-PL" sz="3600" strike="noStrike" u="none" cap="small">
                <a:solidFill>
                  <a:schemeClr val="dk2">
                    <a:lumMod val="75000"/>
                  </a:schemeClr>
                </a:solidFill>
                <a:effectLst/>
                <a:uFillTx/>
                <a:latin typeface="Calibri"/>
              </a:rPr>
              <a:t>Projekt jest realizowany  ze środków programu  PO WER na zasadach Programu Erasmus+  sektor Kształcenie i szkolenia zawodowe</a:t>
            </a:r>
            <a:endParaRPr b="0" lang="pl-PL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69" name="Obraz 4" descr="powers naglowek 1.jpg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72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algn="ctr" defTabSz="914400"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pl-PL" sz="16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Nr umowy finansowej z FRSE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r>
              <a:rPr b="0" lang="pl-PL" sz="16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POWERVET-2017-1-PL01-KA102-37442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" name="Picture 2" descr=""/>
          <p:cNvPicPr/>
          <p:nvPr/>
        </p:nvPicPr>
        <p:blipFill>
          <a:blip r:embed="rId2"/>
          <a:stretch/>
        </p:blipFill>
        <p:spPr>
          <a:xfrm>
            <a:off x="3348000" y="116640"/>
            <a:ext cx="1609200" cy="1380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i="1" lang="pl-PL" sz="3600" strike="noStrike" u="none" cap="small">
                <a:solidFill>
                  <a:schemeClr val="dk2">
                    <a:lumMod val="75000"/>
                  </a:schemeClr>
                </a:solidFill>
                <a:effectLst/>
                <a:uFillTx/>
                <a:latin typeface="Calibri"/>
              </a:rPr>
              <a:t>BENEFICJENT PROJEKTU </a:t>
            </a:r>
            <a:endParaRPr b="0" lang="pl-PL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73" name="Obraz 4" descr="powers naglowek 1.jpg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72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1371600" y="3501000"/>
            <a:ext cx="6400440" cy="2137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algn="ctr" defTabSz="91440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pl-PL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Zespół Szkół nr 10 im. Stanisława Staszica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pl-PL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Ul. Włodzimierza Perzyńskiego 10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pl-PL" sz="3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01-883 Warszawa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5" name="Picture 2" descr=""/>
          <p:cNvPicPr/>
          <p:nvPr/>
        </p:nvPicPr>
        <p:blipFill>
          <a:blip r:embed="rId2"/>
          <a:stretch/>
        </p:blipFill>
        <p:spPr>
          <a:xfrm>
            <a:off x="3492000" y="255960"/>
            <a:ext cx="1609200" cy="1380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raz 4" descr="powers naglowek 1.jpg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72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7" name="Picture 2" descr=""/>
          <p:cNvPicPr/>
          <p:nvPr/>
        </p:nvPicPr>
        <p:blipFill>
          <a:blip r:embed="rId2"/>
          <a:stretch/>
        </p:blipFill>
        <p:spPr>
          <a:xfrm>
            <a:off x="3492000" y="255960"/>
            <a:ext cx="1609200" cy="138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PlaceHolder 1"/>
          <p:cNvSpPr>
            <a:spLocks noGrp="1"/>
          </p:cNvSpPr>
          <p:nvPr>
            <p:ph/>
          </p:nvPr>
        </p:nvSpPr>
        <p:spPr>
          <a:xfrm>
            <a:off x="505440" y="2277000"/>
            <a:ext cx="4039920" cy="106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spcBef>
                <a:spcPts val="1417"/>
              </a:spcBef>
              <a:buNone/>
            </a:pPr>
            <a:endParaRPr b="1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57200" y="3213000"/>
            <a:ext cx="4039920" cy="291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</a:pP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17375e"/>
              </a:buClr>
              <a:buFont typeface="Arial"/>
              <a:buChar char="•"/>
            </a:pPr>
            <a:r>
              <a:rPr b="1" i="1" lang="pl-PL" sz="2800" strike="noStrike" u="none" cap="small">
                <a:solidFill>
                  <a:srgbClr val="17375e"/>
                </a:solidFill>
                <a:effectLst/>
                <a:uFillTx/>
                <a:latin typeface="Calibri"/>
              </a:rPr>
              <a:t>ETN TRAINING VISION IRELAND LTD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l-PL" sz="19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Waterfront Too Business Center</a:t>
            </a:r>
            <a:endParaRPr b="0" lang="pl-PL" sz="19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l-PL" sz="19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Unit 6.6, 6 Lapps Quay - T12 V045 Cork, Irlandia  </a:t>
            </a:r>
            <a:endParaRPr b="0" lang="pl-PL" sz="19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l-PL" sz="1900" strike="noStrike" u="sng">
                <a:solidFill>
                  <a:schemeClr val="dk1"/>
                </a:solidFill>
                <a:effectLst/>
                <a:uFillTx/>
                <a:latin typeface="Calibri"/>
                <a:hlinkClick r:id="rId3"/>
              </a:rPr>
              <a:t>www.trainingvisionireland.com</a:t>
            </a:r>
            <a:endParaRPr b="0" lang="pl-PL" sz="19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4644000" y="2160360"/>
            <a:ext cx="4041360" cy="935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spcBef>
                <a:spcPts val="1417"/>
              </a:spcBef>
              <a:buNone/>
            </a:pPr>
            <a:endParaRPr b="1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644000" y="2997000"/>
            <a:ext cx="4041360" cy="315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</a:pP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17375e"/>
              </a:buClr>
              <a:buFont typeface="Arial"/>
              <a:buChar char="•"/>
            </a:pPr>
            <a:r>
              <a:rPr b="1" i="1" lang="pl-PL" sz="2800" strike="noStrike" u="none" cap="all">
                <a:solidFill>
                  <a:srgbClr val="17375e"/>
                </a:solidFill>
                <a:effectLst/>
                <a:uFillTx/>
                <a:latin typeface="Calibri"/>
              </a:rPr>
              <a:t>Tribeka training lab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es-ES" sz="19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Plaza de las Flores, 7, 6ª planta, 29005 Málaga, Hiszpania</a:t>
            </a:r>
            <a:endParaRPr b="0" lang="pl-PL" sz="19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0" lang="pl-PL" sz="1900" strike="noStrike" u="sng">
                <a:solidFill>
                  <a:schemeClr val="dk1"/>
                </a:solidFill>
                <a:effectLst/>
                <a:uFillTx/>
                <a:latin typeface="Calibri"/>
                <a:hlinkClick r:id="rId4"/>
              </a:rPr>
              <a:t>www.tribeka.es</a:t>
            </a:r>
            <a:endParaRPr b="0" lang="pl-PL" sz="19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endParaRPr b="0" lang="pl-PL" sz="19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2" name="pole tekstowe 20"/>
          <p:cNvSpPr/>
          <p:nvPr/>
        </p:nvSpPr>
        <p:spPr>
          <a:xfrm>
            <a:off x="683640" y="1636920"/>
            <a:ext cx="7344360" cy="52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pl-PL" sz="2800" strike="noStrike" u="none" cap="small">
                <a:solidFill>
                  <a:srgbClr val="17375e"/>
                </a:solidFill>
                <a:effectLst/>
                <a:uFillTx/>
                <a:latin typeface="Calibri"/>
              </a:rPr>
              <a:t>ZAGRANICZNI PARTNERZY PROJEKTU: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3" name="Picture 2" descr=""/>
          <p:cNvPicPr/>
          <p:nvPr/>
        </p:nvPicPr>
        <p:blipFill>
          <a:blip r:embed="rId5"/>
          <a:stretch/>
        </p:blipFill>
        <p:spPr>
          <a:xfrm>
            <a:off x="338760" y="2266200"/>
            <a:ext cx="2016000" cy="109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Picture 5" descr=""/>
          <p:cNvPicPr/>
          <p:nvPr/>
        </p:nvPicPr>
        <p:blipFill>
          <a:blip r:embed="rId6"/>
          <a:stretch/>
        </p:blipFill>
        <p:spPr>
          <a:xfrm>
            <a:off x="4644000" y="2229840"/>
            <a:ext cx="2016000" cy="1126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raz 4" descr="powers naglowek 1.jpg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721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6" name="Picture 2" descr=""/>
          <p:cNvPicPr/>
          <p:nvPr/>
        </p:nvPicPr>
        <p:blipFill>
          <a:blip r:embed="rId2"/>
          <a:stretch/>
        </p:blipFill>
        <p:spPr>
          <a:xfrm>
            <a:off x="3276000" y="231840"/>
            <a:ext cx="1609200" cy="1383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39640" y="1616040"/>
            <a:ext cx="8146800" cy="732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i="1" lang="pl-PL" sz="2800" strike="noStrike" u="none" cap="small">
                <a:solidFill>
                  <a:srgbClr val="17375e"/>
                </a:solidFill>
                <a:effectLst/>
                <a:uFillTx/>
                <a:latin typeface="Calibri"/>
              </a:rPr>
              <a:t>Planowane mobilności zagraniczne 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2277000"/>
            <a:ext cx="4038120" cy="3848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SzPct val="100058"/>
              <a:buBlip>
                <a:blip r:embed="rId3"/>
              </a:buBlip>
            </a:pPr>
            <a:r>
              <a:rPr b="1" i="1" lang="pl-PL" sz="2800" strike="noStrike" u="none" cap="small">
                <a:solidFill>
                  <a:srgbClr val="17375e"/>
                </a:solidFill>
                <a:effectLst/>
                <a:uFillTx/>
                <a:latin typeface="Calibri"/>
              </a:rPr>
              <a:t>Staże zawodowe uczniów w Cork  -Irlandia 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 grupa </a:t>
            </a:r>
            <a:r>
              <a:rPr b="0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 5-30 marca 2018 - 10 uczniów, technik informatyk;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II grupa </a:t>
            </a:r>
            <a:r>
              <a:rPr b="0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 4 – 22 marca 2019, 10 uczniów, technik informatyk;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III grupa</a:t>
            </a:r>
            <a:r>
              <a:rPr b="0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 4-29 marca 2019 , 10 uczniów, technik informatyk  .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4648320" y="2277000"/>
            <a:ext cx="4038120" cy="3848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SzPct val="100058"/>
              <a:buBlip>
                <a:blip r:embed="rId4"/>
              </a:buBlip>
            </a:pPr>
            <a:r>
              <a:rPr b="1" i="1" lang="pl-PL" sz="2800" strike="noStrike" u="none" cap="small">
                <a:solidFill>
                  <a:srgbClr val="17375e"/>
                </a:solidFill>
                <a:effectLst/>
                <a:uFillTx/>
                <a:latin typeface="Calibri"/>
              </a:rPr>
              <a:t>Mobilność nauczycieli  typu Job shadowing </a:t>
            </a:r>
            <a:endParaRPr b="0" lang="pl-PL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 grupa</a:t>
            </a:r>
            <a:r>
              <a:rPr b="0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 22-26 stycznia 2018 - 6 nauczycieli przedmiotów zawodowych,  mobilność </a:t>
            </a:r>
            <a:br>
              <a:rPr sz="2400"/>
            </a:br>
            <a:r>
              <a:rPr b="0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 Maladze,  Hiszpania, region Andaluzja;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II grupa</a:t>
            </a:r>
            <a:r>
              <a:rPr b="0" i="1" lang="pl-PL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 4-8 lutego 2019- 6 nauczycieli przedmiotów zawodowych, mobilność w Cork – Irlandia.</a:t>
            </a: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pl-PL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Obraz 4" descr="powers naglowek 1.jpg"/>
          <p:cNvPicPr/>
          <p:nvPr/>
        </p:nvPicPr>
        <p:blipFill>
          <a:blip r:embed="rId1"/>
          <a:stretch/>
        </p:blipFill>
        <p:spPr>
          <a:xfrm>
            <a:off x="899640" y="260640"/>
            <a:ext cx="7488360" cy="72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1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7500" lnSpcReduction="19999"/>
          </a:bodyPr>
          <a:p>
            <a:pPr indent="0" defTabSz="91440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r>
              <a:rPr b="1" i="1" lang="pl-PL" sz="3600" strike="noStrike" u="none" cap="small">
                <a:solidFill>
                  <a:srgbClr val="17375e"/>
                </a:solidFill>
                <a:effectLst/>
                <a:uFillTx/>
                <a:latin typeface="Calibri"/>
              </a:rPr>
              <a:t>Główne cele projektu:</a:t>
            </a:r>
            <a:endParaRPr b="0" lang="pl-PL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l-PL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21"/>
              </a:spcBef>
              <a:buSzPct val="100026"/>
              <a:buBlip>
                <a:blip r:embed="rId2"/>
              </a:buBlip>
              <a:tabLst>
                <a:tab algn="l" pos="0"/>
              </a:tabLst>
            </a:pP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wzrost  mobilności uczniów  oraz ich nauczycieli;</a:t>
            </a:r>
            <a:endParaRPr b="0" lang="pl-PL" sz="3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21"/>
              </a:spcBef>
              <a:buSzPct val="100026"/>
              <a:buBlip>
                <a:blip r:embed="rId3"/>
              </a:buBlip>
              <a:tabLst>
                <a:tab algn="l" pos="0"/>
              </a:tabLst>
            </a:pP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poprawa kompetencji językowych;</a:t>
            </a:r>
            <a:endParaRPr b="0" lang="pl-PL" sz="3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21"/>
              </a:spcBef>
              <a:buSzPct val="100026"/>
              <a:buBlip>
                <a:blip r:embed="rId4"/>
              </a:buBlip>
              <a:tabLst>
                <a:tab algn="l" pos="0"/>
              </a:tabLst>
            </a:pP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podniesienie efektywności   kształcenia zawodowego </a:t>
            </a:r>
            <a:br>
              <a:rPr sz="3100"/>
            </a:b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 odniesieniu do wymagań rynku pracy w dobie globalizacji gospodarki: </a:t>
            </a:r>
            <a:endParaRPr b="0" lang="pl-PL" sz="3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21"/>
              </a:spcBef>
              <a:buSzPct val="100026"/>
              <a:buBlip>
                <a:blip r:embed="rId5"/>
              </a:buBlip>
              <a:tabLst>
                <a:tab algn="l" pos="0"/>
              </a:tabLst>
            </a:pP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rozszerzanie  współpracy międzynarodowej w zakresie wdrażania dobrych praktyk;</a:t>
            </a:r>
            <a:endParaRPr b="0" lang="pl-PL" sz="3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21"/>
              </a:spcBef>
              <a:buSzPct val="100026"/>
              <a:buBlip>
                <a:blip r:embed="rId6"/>
              </a:buBlip>
              <a:tabLst>
                <a:tab algn="l" pos="0"/>
              </a:tabLst>
            </a:pP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zdobycie  umiejętności zawodowych na poziomie europejskim;</a:t>
            </a:r>
            <a:endParaRPr b="0" lang="pl-PL" sz="3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SzPct val="100026"/>
              <a:buBlip>
                <a:blip r:embed="rId7"/>
              </a:buBlip>
              <a:tabLst>
                <a:tab algn="l" pos="0"/>
              </a:tabLst>
            </a:pP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poprawa kompetencji  kulturowych, społecznych </a:t>
            </a:r>
            <a:br>
              <a:rPr sz="3100"/>
            </a:br>
            <a:r>
              <a:rPr b="0" i="1" lang="pl-PL" sz="3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 organizacyjnych</a:t>
            </a:r>
            <a:r>
              <a:rPr b="0" lang="pl-PL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endParaRPr b="0" lang="pl-PL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Application>LibreOffice/25.2.3.2$Linux_X86_64 LibreOffice_project/520$Build-2</Application>
  <AppVersion>15.0000</AppVersion>
  <Words>187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2018-02-08T15:31:30Z</dcterms:created>
  <dc:creator>Anna</dc:creator>
  <dc:description/>
  <dc:language>en-US</dc:language>
  <cp:lastModifiedBy>Windows User</cp:lastModifiedBy>
  <dcterms:modified xsi:type="dcterms:W3CDTF">2018-02-10T17:35:33Z</dcterms:modified>
  <cp:revision>17</cp:revision>
  <dc:subject/>
  <dc:title>Mobilność uczniów i kadry gwarancją efektywnego kształcenia zawodowego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6</vt:r8>
  </property>
  <property fmtid="{D5CDD505-2E9C-101B-9397-08002B2CF9AE}" pid="3" name="PresentationFormat">
    <vt:lpwstr>Pokaz na ekranie (4:3)</vt:lpwstr>
  </property>
  <property fmtid="{D5CDD505-2E9C-101B-9397-08002B2CF9AE}" pid="4" name="Slides">
    <vt:r8>6</vt:r8>
  </property>
</Properties>
</file>